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DACD-8A7E-4F84-BB6D-C6F26FB1416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AE37-E299-4CD4-83B6-383E38D8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DACD-8A7E-4F84-BB6D-C6F26FB1416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AE37-E299-4CD4-83B6-383E38D8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DACD-8A7E-4F84-BB6D-C6F26FB1416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AE37-E299-4CD4-83B6-383E38D8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DACD-8A7E-4F84-BB6D-C6F26FB1416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AE37-E299-4CD4-83B6-383E38D8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DACD-8A7E-4F84-BB6D-C6F26FB1416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AE37-E299-4CD4-83B6-383E38D8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DACD-8A7E-4F84-BB6D-C6F26FB1416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AE37-E299-4CD4-83B6-383E38D8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DACD-8A7E-4F84-BB6D-C6F26FB1416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AE37-E299-4CD4-83B6-383E38D8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DACD-8A7E-4F84-BB6D-C6F26FB1416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AE37-E299-4CD4-83B6-383E38D8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DACD-8A7E-4F84-BB6D-C6F26FB1416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AE37-E299-4CD4-83B6-383E38D8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DACD-8A7E-4F84-BB6D-C6F26FB1416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AE37-E299-4CD4-83B6-383E38D8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DACD-8A7E-4F84-BB6D-C6F26FB1416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AE37-E299-4CD4-83B6-383E38D8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FDACD-8A7E-4F84-BB6D-C6F26FB1416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EAE37-E299-4CD4-83B6-383E38D8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2209799"/>
          </a:xfrm>
        </p:spPr>
        <p:txBody>
          <a:bodyPr>
            <a:noAutofit/>
          </a:bodyPr>
          <a:lstStyle/>
          <a:p>
            <a:r>
              <a:rPr lang="sr-Latn-RS" sz="4800" dirty="0" smtClean="0">
                <a:solidFill>
                  <a:srgbClr val="C00000"/>
                </a:solidFill>
              </a:rPr>
              <a:t>Dobro došli na čas srpskog </a:t>
            </a:r>
            <a:r>
              <a:rPr lang="sr-Latn-RS" sz="4800" dirty="0" smtClean="0">
                <a:solidFill>
                  <a:srgbClr val="C00000"/>
                </a:solidFill>
              </a:rPr>
              <a:t>jezika!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905000"/>
          </a:xfrm>
        </p:spPr>
        <p:txBody>
          <a:bodyPr>
            <a:normAutofit/>
          </a:bodyPr>
          <a:lstStyle/>
          <a:p>
            <a:r>
              <a:rPr lang="sr-Latn-RS" sz="4000" dirty="0" smtClean="0">
                <a:solidFill>
                  <a:srgbClr val="C00000"/>
                </a:solidFill>
              </a:rPr>
              <a:t>Nastavljamo sa učenjem pisanih slova </a:t>
            </a:r>
            <a:r>
              <a:rPr lang="sr-Latn-RS" sz="4000" dirty="0" smtClean="0">
                <a:solidFill>
                  <a:srgbClr val="C00000"/>
                </a:solidFill>
              </a:rPr>
              <a:t>latinice.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>
                <a:solidFill>
                  <a:srgbClr val="C00000"/>
                </a:solidFill>
              </a:rPr>
              <a:t>Napišite naslov: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sr-Latn-RS" dirty="0" smtClean="0"/>
          </a:p>
          <a:p>
            <a:pPr algn="ctr">
              <a:buNone/>
            </a:pPr>
            <a:r>
              <a:rPr lang="en-US" sz="5400" dirty="0" smtClean="0">
                <a:solidFill>
                  <a:srgbClr val="C00000"/>
                </a:solidFill>
              </a:rPr>
              <a:t>P</a:t>
            </a:r>
            <a:r>
              <a:rPr lang="sr-Latn-RS" sz="5400" dirty="0" smtClean="0">
                <a:solidFill>
                  <a:srgbClr val="C00000"/>
                </a:solidFill>
              </a:rPr>
              <a:t>isana slova latinice</a:t>
            </a:r>
          </a:p>
          <a:p>
            <a:pPr>
              <a:buNone/>
            </a:pPr>
            <a:r>
              <a:rPr lang="sr-Latn-RS" sz="5400" dirty="0" smtClean="0">
                <a:solidFill>
                  <a:srgbClr val="C00000"/>
                </a:solidFill>
                <a:latin typeface="Kunstler Script" pitchFamily="66" charset="0"/>
              </a:rPr>
              <a:t>          </a:t>
            </a:r>
          </a:p>
          <a:p>
            <a:pPr>
              <a:buNone/>
            </a:pPr>
            <a:r>
              <a:rPr lang="sr-Latn-RS" sz="5400" dirty="0">
                <a:solidFill>
                  <a:srgbClr val="C00000"/>
                </a:solidFill>
                <a:latin typeface="Kunstler Script" pitchFamily="66" charset="0"/>
              </a:rPr>
              <a:t> </a:t>
            </a:r>
            <a:r>
              <a:rPr lang="sr-Latn-RS" sz="5400" dirty="0" smtClean="0">
                <a:solidFill>
                  <a:srgbClr val="C00000"/>
                </a:solidFill>
                <a:latin typeface="Kunstler Script" pitchFamily="66" charset="0"/>
              </a:rPr>
              <a:t>                   </a:t>
            </a:r>
          </a:p>
          <a:p>
            <a:pPr>
              <a:buNone/>
            </a:pPr>
            <a:endParaRPr lang="en-US" sz="5400" dirty="0">
              <a:solidFill>
                <a:srgbClr val="C00000"/>
              </a:solidFill>
              <a:latin typeface="Kunstler Script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352800"/>
            <a:ext cx="6869784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C00000"/>
                </a:solidFill>
              </a:rPr>
              <a:t>Prvo ćemo uporediti ćirilična i latinična slova, </a:t>
            </a:r>
            <a:r>
              <a:rPr lang="sr-Latn-RS" dirty="0" smtClean="0">
                <a:solidFill>
                  <a:srgbClr val="C00000"/>
                </a:solidFill>
              </a:rPr>
              <a:t>prepišite i vi.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Latn-RS" dirty="0" smtClean="0"/>
              <a:t> Ćirilica                         </a:t>
            </a:r>
          </a:p>
          <a:p>
            <a:pPr algn="ctr">
              <a:buNone/>
            </a:pPr>
            <a:endParaRPr lang="sr-Latn-RS" dirty="0"/>
          </a:p>
          <a:p>
            <a:pPr algn="ctr">
              <a:buNone/>
            </a:pPr>
            <a:endParaRPr lang="sr-Latn-RS" dirty="0" smtClean="0"/>
          </a:p>
          <a:p>
            <a:pPr algn="ctr">
              <a:buNone/>
            </a:pPr>
            <a:endParaRPr lang="sr-Latn-RS" dirty="0" smtClean="0"/>
          </a:p>
          <a:p>
            <a:pPr algn="ctr">
              <a:buNone/>
            </a:pPr>
            <a:r>
              <a:rPr lang="sr-Latn-RS" dirty="0" smtClean="0"/>
              <a:t>Latinica</a:t>
            </a:r>
          </a:p>
          <a:p>
            <a:pPr>
              <a:buNone/>
            </a:pPr>
            <a:r>
              <a:rPr lang="sr-Latn-RS" sz="4400" dirty="0" smtClean="0">
                <a:solidFill>
                  <a:srgbClr val="C00000"/>
                </a:solidFill>
                <a:latin typeface="Kunstler Script" pitchFamily="66" charset="0"/>
              </a:rPr>
              <a:t>                                                  </a:t>
            </a:r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362200"/>
            <a:ext cx="7010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876800"/>
            <a:ext cx="74041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rot="5400000">
            <a:off x="685800" y="4114800"/>
            <a:ext cx="1752600" cy="76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2514600" y="4038600"/>
            <a:ext cx="1752600" cy="76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4648200" y="4419600"/>
            <a:ext cx="1752600" cy="76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6553200" y="4191000"/>
            <a:ext cx="1752600" cy="76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C00000"/>
                </a:solidFill>
              </a:rPr>
              <a:t>Otvorite užbenik Latinica, odlepite slova i zalepite u svoje sveske.</a:t>
            </a:r>
            <a:br>
              <a:rPr lang="sr-Latn-RS" dirty="0" smtClean="0">
                <a:solidFill>
                  <a:srgbClr val="C00000"/>
                </a:solidFill>
              </a:rPr>
            </a:br>
            <a:r>
              <a:rPr lang="sr-Latn-RS" dirty="0" smtClean="0">
                <a:solidFill>
                  <a:srgbClr val="C00000"/>
                </a:solidFill>
              </a:rPr>
              <a:t/>
            </a:r>
            <a:br>
              <a:rPr lang="sr-Latn-RS" dirty="0" smtClean="0">
                <a:solidFill>
                  <a:srgbClr val="C00000"/>
                </a:solidFill>
              </a:rPr>
            </a:br>
            <a:r>
              <a:rPr lang="sr-Latn-RS" dirty="0" smtClean="0">
                <a:solidFill>
                  <a:srgbClr val="C00000"/>
                </a:solidFill>
              </a:rPr>
              <a:t>Napišite po jedan red velikog i malog slova naizmenično.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2362200" cy="1066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799" y="2819400"/>
            <a:ext cx="2275747" cy="1143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3962400"/>
            <a:ext cx="2057400" cy="12644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5181600"/>
            <a:ext cx="2209800" cy="1123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3048000" y="2667000"/>
            <a:ext cx="510540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48000" y="1905000"/>
            <a:ext cx="510540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048000" y="2362200"/>
            <a:ext cx="510540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71800" y="2971800"/>
            <a:ext cx="510540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971800" y="3429000"/>
            <a:ext cx="510540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819400" y="4114800"/>
            <a:ext cx="510540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819400" y="4572000"/>
            <a:ext cx="510540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895600" y="5334000"/>
            <a:ext cx="510540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895600" y="5791200"/>
            <a:ext cx="510540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971800" y="3810000"/>
            <a:ext cx="510540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819400" y="5029200"/>
            <a:ext cx="510540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895600" y="6172200"/>
            <a:ext cx="510540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sr-Latn-RS" dirty="0" smtClean="0">
                <a:solidFill>
                  <a:srgbClr val="C00000"/>
                </a:solidFill>
              </a:rPr>
              <a:t>Prepišite reči i rečenice, pazite na pravilan oblik slova.</a:t>
            </a:r>
            <a:br>
              <a:rPr lang="sr-Latn-RS" dirty="0" smtClean="0">
                <a:solidFill>
                  <a:srgbClr val="C00000"/>
                </a:solidFill>
              </a:rPr>
            </a:br>
            <a:r>
              <a:rPr lang="sr-Latn-RS" dirty="0" smtClean="0">
                <a:solidFill>
                  <a:srgbClr val="C00000"/>
                </a:solidFill>
              </a:rPr>
              <a:t/>
            </a:r>
            <a:br>
              <a:rPr lang="sr-Latn-R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R</a:t>
            </a:r>
            <a:r>
              <a:rPr lang="sr-Latn-RS" dirty="0" smtClean="0">
                <a:solidFill>
                  <a:srgbClr val="C00000"/>
                </a:solidFill>
              </a:rPr>
              <a:t>eči: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0"/>
            <a:ext cx="8674044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C00000"/>
                </a:solidFill>
              </a:rPr>
              <a:t>R</a:t>
            </a:r>
            <a:r>
              <a:rPr lang="sr-Latn-RS" dirty="0" smtClean="0">
                <a:solidFill>
                  <a:srgbClr val="C00000"/>
                </a:solidFill>
              </a:rPr>
              <a:t>ečenice: </a:t>
            </a:r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46359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399" y="2743200"/>
            <a:ext cx="69533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1" y="3810001"/>
            <a:ext cx="5715000" cy="954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4800600"/>
            <a:ext cx="6629170" cy="1239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C00000"/>
                </a:solidFill>
              </a:rPr>
              <a:t>S</a:t>
            </a:r>
            <a:r>
              <a:rPr lang="sr-Latn-RS" dirty="0" smtClean="0">
                <a:solidFill>
                  <a:srgbClr val="C00000"/>
                </a:solidFill>
              </a:rPr>
              <a:t>ada </a:t>
            </a:r>
            <a:r>
              <a:rPr lang="sr-Latn-RS" dirty="0" smtClean="0">
                <a:solidFill>
                  <a:srgbClr val="C00000"/>
                </a:solidFill>
              </a:rPr>
              <a:t>otvorite </a:t>
            </a:r>
            <a:r>
              <a:rPr lang="sr-Latn-RS" dirty="0" smtClean="0">
                <a:solidFill>
                  <a:srgbClr val="C00000"/>
                </a:solidFill>
              </a:rPr>
              <a:t>Latinicu, </a:t>
            </a:r>
            <a:r>
              <a:rPr lang="sr-Latn-RS" dirty="0" smtClean="0">
                <a:solidFill>
                  <a:srgbClr val="C00000"/>
                </a:solidFill>
              </a:rPr>
              <a:t>pročitajte </a:t>
            </a:r>
            <a:r>
              <a:rPr lang="sr-Latn-RS" dirty="0" smtClean="0">
                <a:solidFill>
                  <a:srgbClr val="C00000"/>
                </a:solidFill>
              </a:rPr>
              <a:t>reči i rečenice na 48. i 49. strani.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Latn-RS" dirty="0" smtClean="0"/>
              <a:t> </a:t>
            </a:r>
            <a:endParaRPr lang="sr-Latn-RS" dirty="0" smtClean="0"/>
          </a:p>
          <a:p>
            <a:pPr>
              <a:buNone/>
            </a:pPr>
            <a:endParaRPr lang="sr-Latn-RS" sz="6000" dirty="0" smtClean="0"/>
          </a:p>
          <a:p>
            <a:pPr>
              <a:buNone/>
            </a:pPr>
            <a:r>
              <a:rPr lang="sr-Latn-RS" sz="6000" dirty="0" smtClean="0">
                <a:solidFill>
                  <a:srgbClr val="C00000"/>
                </a:solidFill>
              </a:rPr>
              <a:t>Domaći zadatak:</a:t>
            </a:r>
          </a:p>
          <a:p>
            <a:pPr>
              <a:buNone/>
            </a:pPr>
            <a:r>
              <a:rPr lang="sr-Latn-RS" sz="6000" dirty="0" smtClean="0">
                <a:solidFill>
                  <a:srgbClr val="C00000"/>
                </a:solidFill>
              </a:rPr>
              <a:t>Latinica 50. strana.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91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Dobro došli na čas srpskog jezika!</vt:lpstr>
      <vt:lpstr>Napišite naslov:</vt:lpstr>
      <vt:lpstr>Prvo ćemo uporediti ćirilična i latinična slova, prepišite i vi.</vt:lpstr>
      <vt:lpstr>Otvorite užbenik Latinica, odlepite slova i zalepite u svoje sveske.  Napišite po jedan red velikog i malog slova naizmenično.</vt:lpstr>
      <vt:lpstr>Slide 5</vt:lpstr>
      <vt:lpstr>Prepišite reči i rečenice, pazite na pravilan oblik slova.  Reči:</vt:lpstr>
      <vt:lpstr>Rečenice: </vt:lpstr>
      <vt:lpstr>Sada otvorite Latinicu, pročitajte reči i rečenice na 48. i 49. strani.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Dobro došli na čas srpskog jezika</dc:title>
  <dc:creator>JELENA CUK</dc:creator>
  <cp:lastModifiedBy>User</cp:lastModifiedBy>
  <cp:revision>5</cp:revision>
  <dcterms:created xsi:type="dcterms:W3CDTF">2020-04-08T18:46:11Z</dcterms:created>
  <dcterms:modified xsi:type="dcterms:W3CDTF">2020-04-10T12:21:05Z</dcterms:modified>
</cp:coreProperties>
</file>